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5" r:id="rId7"/>
    <p:sldId id="277" r:id="rId8"/>
    <p:sldId id="262" r:id="rId9"/>
    <p:sldId id="278" r:id="rId10"/>
    <p:sldId id="263" r:id="rId11"/>
    <p:sldId id="279" r:id="rId12"/>
    <p:sldId id="264" r:id="rId13"/>
    <p:sldId id="280" r:id="rId14"/>
    <p:sldId id="265" r:id="rId15"/>
    <p:sldId id="266" r:id="rId16"/>
    <p:sldId id="267" r:id="rId17"/>
    <p:sldId id="268" r:id="rId18"/>
    <p:sldId id="269" r:id="rId19"/>
    <p:sldId id="281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260" y="3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5%9B%9B%E5%A4%A7%E5%8F%91%E6%98%8E/53006?fromModule=lemma_inlink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aike.baidu.com/item/%E4%B8%9C%E8%A7%82%E6%B1%89%E8%AE%B0/1995208?fromModule=lemma_inlink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8%A1%A1%E4%B8%9C%E5%8E%BF/3459256?fromModule=lemma_inlink" TargetMode="External"/><Relationship Id="rId7" Type="http://schemas.openxmlformats.org/officeDocument/2006/relationships/hyperlink" Target="https://baike.baidu.com/item/%E4%B8%AD%E5%9B%BD%E4%BA%BA%E6%B0%91%E8%A7%A3%E6%94%BE%E5%86%9B/458031?fromModule=lemma_inlink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aike.baidu.com/item/%E5%85%B1%E4%BA%A7%E4%B8%BB%E4%B9%89/156911?fromModule=lemma_inlink" TargetMode="External"/><Relationship Id="rId5" Type="http://schemas.openxmlformats.org/officeDocument/2006/relationships/hyperlink" Target="https://baike.baidu.com/item/%E5%BC%80%E5%9B%BD%E5%85%83%E5%8B%8B/740512?fromModule=lemma_inlink" TargetMode="External"/><Relationship Id="rId4" Type="http://schemas.openxmlformats.org/officeDocument/2006/relationships/hyperlink" Target="https://baike.baidu.com/item/%E6%94%BF%E5%8A%A1%E9%99%A2/0?fromModule=lemma_inlink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55091" y="1771650"/>
            <a:ext cx="8281818" cy="1950224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1">
            <a:no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950" b="1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每日一讲</a:t>
            </a:r>
            <a:endParaRPr lang="en-US" sz="1100" dirty="0"/>
          </a:p>
        </p:txBody>
      </p:sp>
      <p:sp>
        <p:nvSpPr>
          <p:cNvPr id="3" name="AutoShape 3"/>
          <p:cNvSpPr/>
          <p:nvPr/>
        </p:nvSpPr>
        <p:spPr>
          <a:xfrm>
            <a:off x="6000750" y="4095750"/>
            <a:ext cx="4101027" cy="52487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defRPr/>
            </a:pPr>
            <a:endParaRPr lang="en-US" sz="1100" dirty="0"/>
          </a:p>
        </p:txBody>
      </p:sp>
      <p:sp>
        <p:nvSpPr>
          <p:cNvPr id="4" name="AutoShape 4"/>
          <p:cNvSpPr/>
          <p:nvPr/>
        </p:nvSpPr>
        <p:spPr>
          <a:xfrm>
            <a:off x="714375" y="4095750"/>
            <a:ext cx="4956128" cy="52487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defRPr/>
            </a:pPr>
            <a:endParaRPr lang="en-US" sz="1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217233" y="1508032"/>
            <a:ext cx="3311882" cy="4326814"/>
          </a:xfrm>
          <a:prstGeom prst="roundRect">
            <a:avLst>
              <a:gd name="adj" fmla="val 9570"/>
            </a:avLst>
          </a:prstGeom>
          <a:solidFill>
            <a:schemeClr val="lt2">
              <a:alpha val="100000"/>
            </a:schemeClr>
          </a:solidFill>
          <a:ln/>
          <a:effectLst>
            <a:outerShdw blurRad="342900" dist="95250">
              <a:schemeClr val="dk1">
                <a:alpha val="7000"/>
              </a:schemeClr>
            </a:outerShdw>
          </a:effectLst>
        </p:spPr>
      </p:sp>
      <p:sp>
        <p:nvSpPr>
          <p:cNvPr id="3" name="AutoShape 3"/>
          <p:cNvSpPr/>
          <p:nvPr/>
        </p:nvSpPr>
        <p:spPr>
          <a:xfrm>
            <a:off x="4490139" y="1508032"/>
            <a:ext cx="3311882" cy="4326814"/>
          </a:xfrm>
          <a:prstGeom prst="roundRect">
            <a:avLst>
              <a:gd name="adj" fmla="val 9570"/>
            </a:avLst>
          </a:prstGeom>
          <a:solidFill>
            <a:schemeClr val="lt2">
              <a:alpha val="100000"/>
            </a:schemeClr>
          </a:solidFill>
          <a:ln/>
          <a:effectLst>
            <a:outerShdw blurRad="342900" dist="95250">
              <a:schemeClr val="dk1">
                <a:alpha val="7000"/>
              </a:schemeClr>
            </a:outerShdw>
          </a:effectLst>
        </p:spPr>
      </p:sp>
      <p:sp>
        <p:nvSpPr>
          <p:cNvPr id="4" name="AutoShape 4"/>
          <p:cNvSpPr/>
          <p:nvPr/>
        </p:nvSpPr>
        <p:spPr>
          <a:xfrm>
            <a:off x="654686" y="1508032"/>
            <a:ext cx="3311882" cy="4326814"/>
          </a:xfrm>
          <a:prstGeom prst="roundRect">
            <a:avLst>
              <a:gd name="adj" fmla="val 9570"/>
            </a:avLst>
          </a:prstGeom>
          <a:solidFill>
            <a:schemeClr val="lt2">
              <a:alpha val="100000"/>
            </a:schemeClr>
          </a:solidFill>
          <a:ln/>
          <a:effectLst>
            <a:outerShdw blurRad="342900" dist="95250">
              <a:schemeClr val="dk1">
                <a:alpha val="7000"/>
              </a:schemeClr>
            </a:outerShdw>
          </a:effectLst>
        </p:spPr>
      </p:sp>
      <p:sp>
        <p:nvSpPr>
          <p:cNvPr id="5" name="TextBox 5"/>
          <p:cNvSpPr txBox="1"/>
          <p:nvPr/>
        </p:nvSpPr>
        <p:spPr>
          <a:xfrm>
            <a:off x="4638346" y="4240389"/>
            <a:ext cx="2918307" cy="128739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炎帝司徒祝融在衡阳地区活动，成为楚国人始祖，对衡阳历史文化产生深远影响。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14020" y="4240389"/>
            <a:ext cx="2918307" cy="133747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战国时期，衡阳为楚南重镇，有着丰富的历史文化底蕴。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9585" r="9585"/>
          <a:stretch>
            <a:fillRect/>
          </a:stretch>
        </p:blipFill>
        <p:spPr>
          <a:xfrm>
            <a:off x="972038" y="1771933"/>
            <a:ext cx="2672865" cy="2203993"/>
          </a:xfrm>
          <a:prstGeom prst="round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t="22514" b="22514"/>
          <a:stretch>
            <a:fillRect/>
          </a:stretch>
        </p:blipFill>
        <p:spPr>
          <a:xfrm>
            <a:off x="4761067" y="1771933"/>
            <a:ext cx="2672865" cy="2203993"/>
          </a:xfrm>
          <a:prstGeom prst="round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l="4573" r="4573"/>
          <a:stretch>
            <a:fillRect/>
          </a:stretch>
        </p:blipFill>
        <p:spPr>
          <a:xfrm>
            <a:off x="8536741" y="1771933"/>
            <a:ext cx="2672865" cy="2203993"/>
          </a:xfrm>
          <a:prstGeom prst="round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13909" y="4240389"/>
            <a:ext cx="2916151" cy="133747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五六千年前的新石器时代，衡阳地区已有先民定居，从事农耕和畜牧。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古代衡阳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3E40D0-D56C-4FC6-95E1-3FEC436B0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09600"/>
            <a:ext cx="394335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A6DCF77-6FBF-4514-B19F-BC7EF5F6D5CB}"/>
              </a:ext>
            </a:extLst>
          </p:cNvPr>
          <p:cNvSpPr txBox="1"/>
          <p:nvPr/>
        </p:nvSpPr>
        <p:spPr>
          <a:xfrm>
            <a:off x="4800600" y="1371600"/>
            <a:ext cx="5257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中国“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3"/>
              </a:rPr>
              <a:t>四大发明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”中造纸术发明人蔡伦的籍贯或出生地东汉桂阳郡（湖南桂阳）辖治今湖南省耒阳。官修史书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《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4"/>
              </a:rPr>
              <a:t>东观汉记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》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与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《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后汉书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》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均记载；“蔡伦，字敬仲，桂阳郡也”。桂阳郡也即是今湖南耒阳，汉初古郡、楚南名区。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0868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or 2"/>
          <p:cNvCxnSpPr/>
          <p:nvPr/>
        </p:nvCxnSpPr>
        <p:spPr>
          <a:xfrm>
            <a:off x="578836" y="2697291"/>
            <a:ext cx="6703289" cy="0"/>
          </a:xfrm>
          <a:prstGeom prst="line">
            <a:avLst/>
          </a:prstGeom>
          <a:ln w="9525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AutoShape 3"/>
          <p:cNvSpPr/>
          <p:nvPr/>
        </p:nvSpPr>
        <p:spPr>
          <a:xfrm>
            <a:off x="1160026" y="2351285"/>
            <a:ext cx="692012" cy="69201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4" name="TextBox 4"/>
          <p:cNvSpPr txBox="1"/>
          <p:nvPr/>
        </p:nvSpPr>
        <p:spPr>
          <a:xfrm>
            <a:off x="1160026" y="2444878"/>
            <a:ext cx="692012" cy="50482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1">
            <a:normAutofit/>
          </a:bodyPr>
          <a:lstStyle/>
          <a:p>
            <a:pPr algn="ctr">
              <a:lnSpc>
                <a:spcPct val="80000"/>
              </a:lnSpc>
              <a:spcBef>
                <a:spcPts val="450"/>
              </a:spcBef>
            </a:pPr>
            <a:r>
              <a:rPr lang="en-US" sz="255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5" name="AutoShape 5"/>
          <p:cNvSpPr/>
          <p:nvPr/>
        </p:nvSpPr>
        <p:spPr>
          <a:xfrm>
            <a:off x="3496698" y="2351285"/>
            <a:ext cx="692012" cy="69201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3505842" y="2444878"/>
            <a:ext cx="673724" cy="50482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1">
            <a:normAutofit/>
          </a:bodyPr>
          <a:lstStyle/>
          <a:p>
            <a:pPr algn="ctr">
              <a:lnSpc>
                <a:spcPct val="80000"/>
              </a:lnSpc>
              <a:spcBef>
                <a:spcPts val="450"/>
              </a:spcBef>
            </a:pPr>
            <a:r>
              <a:rPr lang="en-US" sz="255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7" name="AutoShape 7"/>
          <p:cNvSpPr/>
          <p:nvPr/>
        </p:nvSpPr>
        <p:spPr>
          <a:xfrm>
            <a:off x="5931843" y="2351285"/>
            <a:ext cx="692012" cy="69201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cxnSp>
        <p:nvCxnSpPr>
          <p:cNvPr id="8" name="Connector 8"/>
          <p:cNvCxnSpPr/>
          <p:nvPr/>
        </p:nvCxnSpPr>
        <p:spPr>
          <a:xfrm>
            <a:off x="2673709" y="2697291"/>
            <a:ext cx="0" cy="2857056"/>
          </a:xfrm>
          <a:prstGeom prst="line">
            <a:avLst/>
          </a:prstGeom>
          <a:ln w="9525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16148" r="16148"/>
          <a:stretch>
            <a:fillRect/>
          </a:stretch>
        </p:blipFill>
        <p:spPr>
          <a:xfrm>
            <a:off x="7914076" y="1441513"/>
            <a:ext cx="3801447" cy="3742281"/>
          </a:xfrm>
          <a:prstGeom prst="ellipse">
            <a:avLst/>
          </a:prstGeom>
        </p:spPr>
      </p:pic>
      <p:cxnSp>
        <p:nvCxnSpPr>
          <p:cNvPr id="10" name="Connector 10"/>
          <p:cNvCxnSpPr/>
          <p:nvPr/>
        </p:nvCxnSpPr>
        <p:spPr>
          <a:xfrm>
            <a:off x="5042099" y="2697291"/>
            <a:ext cx="0" cy="2857056"/>
          </a:xfrm>
          <a:prstGeom prst="line">
            <a:avLst/>
          </a:prstGeom>
          <a:ln w="9525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1"/>
          <p:cNvSpPr txBox="1"/>
          <p:nvPr/>
        </p:nvSpPr>
        <p:spPr>
          <a:xfrm>
            <a:off x="5931843" y="2444878"/>
            <a:ext cx="673724" cy="50482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1">
            <a:normAutofit/>
          </a:bodyPr>
          <a:lstStyle/>
          <a:p>
            <a:pPr algn="ctr">
              <a:lnSpc>
                <a:spcPct val="80000"/>
              </a:lnSpc>
              <a:spcBef>
                <a:spcPts val="450"/>
              </a:spcBef>
            </a:pPr>
            <a:r>
              <a:rPr lang="en-US" sz="2625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3425" y="3479778"/>
            <a:ext cx="1905215" cy="1822263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1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近代以来，衡阳成为重要的商贸城市和交通枢纽，经济文化发展迅速。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90097" y="3479778"/>
            <a:ext cx="1905215" cy="1822263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1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在抗日战争中，衡阳会战等历史事件使衡阳成为具有重要战略地位的城市。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25241" y="3479778"/>
            <a:ext cx="1905215" cy="1822263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1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随着时代的变迁，衡阳逐渐发展成为现代化的城市，但仍保留着丰富的历史文化遗迹。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近代衡阳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329ABC3-D78C-495E-A142-D07FE72763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878E3E71-808F-4249-B9BE-BF921F8178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93756" y="2055706"/>
            <a:ext cx="230293" cy="23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1F8409D-9239-4B7E-837E-E3E8DB73D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38862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D39CCE1-6565-4271-96B2-DB13AB5E34D2}"/>
              </a:ext>
            </a:extLst>
          </p:cNvPr>
          <p:cNvSpPr txBox="1"/>
          <p:nvPr/>
        </p:nvSpPr>
        <p:spPr>
          <a:xfrm>
            <a:off x="5791200" y="1371600"/>
            <a:ext cx="47070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中华人民共和国十大元帅之一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罗荣桓（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1902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年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11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26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日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—1963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年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12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16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日），原名罗慎镇，字雅怀，号宗人。生于湖南省衡山县寒水乡南湾村</a:t>
            </a:r>
            <a:r>
              <a:rPr lang="zh-CN" altLang="en-US" b="0" i="1" dirty="0">
                <a:solidFill>
                  <a:srgbClr val="333333"/>
                </a:solidFill>
                <a:effectLst/>
                <a:latin typeface="Helvetica Neue"/>
              </a:rPr>
              <a:t>（今属</a:t>
            </a:r>
            <a:r>
              <a:rPr lang="zh-CN" altLang="en-US" b="0" i="1" u="none" strike="noStrike" dirty="0">
                <a:solidFill>
                  <a:srgbClr val="136EC2"/>
                </a:solidFill>
                <a:effectLst/>
                <a:latin typeface="Helvetica Neue"/>
                <a:hlinkClick r:id="rId3"/>
              </a:rPr>
              <a:t>衡东县</a:t>
            </a:r>
            <a:r>
              <a:rPr lang="zh-CN" altLang="en-US" b="0" i="1" dirty="0">
                <a:solidFill>
                  <a:srgbClr val="333333"/>
                </a:solidFill>
                <a:effectLst/>
                <a:latin typeface="Helvetica Neue"/>
              </a:rPr>
              <a:t>荣桓镇）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。中华人民共和国成立后，罗荣桓任最高人民检察署检察长、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4"/>
              </a:rPr>
              <a:t>政务院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政治法律委员会委员。中华人民共和国的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5"/>
              </a:rPr>
              <a:t>开国元勋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，中国十大元帅之一。</a:t>
            </a:r>
            <a:r>
              <a:rPr lang="zh-CN" altLang="en-US" b="0" i="0" baseline="30000" dirty="0">
                <a:solidFill>
                  <a:srgbClr val="3366CC"/>
                </a:solidFill>
                <a:effectLst/>
                <a:latin typeface="Helvetica Neue"/>
              </a:rPr>
              <a:t> </a:t>
            </a:r>
            <a:r>
              <a:rPr lang="en-US" altLang="zh-CN" b="0" i="0" baseline="30000" dirty="0">
                <a:solidFill>
                  <a:srgbClr val="3366CC"/>
                </a:solidFill>
                <a:effectLst/>
                <a:latin typeface="Helvetica Neue"/>
              </a:rPr>
              <a:t>[1]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罗荣桓是久经考验的忠诚的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6"/>
              </a:rPr>
              <a:t>共产主义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战士，坚定的马克思主义者，伟大的无产阶级革命家、政治家、军事家，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7"/>
              </a:rPr>
              <a:t>中国人民解放军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和中华人民共和国缔造者之一，中国人民解放军政治工作奠基人，中华人民共和国元帅，党、国家和军队卓越领导人。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7742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90963" y="4865981"/>
            <a:ext cx="8794488" cy="1552714"/>
          </a:xfrm>
          <a:prstGeom prst="roundRect">
            <a:avLst>
              <a:gd name="adj" fmla="val 10215"/>
            </a:avLst>
          </a:prstGeom>
          <a:gradFill>
            <a:gsLst>
              <a:gs pos="0">
                <a:schemeClr val="lt2">
                  <a:alpha val="100000"/>
                </a:schemeClr>
              </a:gs>
              <a:gs pos="100000">
                <a:schemeClr val="lt1">
                  <a:alpha val="100000"/>
                </a:schemeClr>
              </a:gs>
            </a:gsLst>
            <a:lin ang="0"/>
          </a:gradFill>
          <a:ln/>
        </p:spPr>
      </p:sp>
      <p:sp>
        <p:nvSpPr>
          <p:cNvPr id="3" name="AutoShape 3"/>
          <p:cNvSpPr/>
          <p:nvPr/>
        </p:nvSpPr>
        <p:spPr>
          <a:xfrm>
            <a:off x="1790963" y="3207207"/>
            <a:ext cx="8794488" cy="1552714"/>
          </a:xfrm>
          <a:prstGeom prst="roundRect">
            <a:avLst>
              <a:gd name="adj" fmla="val 10215"/>
            </a:avLst>
          </a:prstGeom>
          <a:gradFill>
            <a:gsLst>
              <a:gs pos="100000">
                <a:schemeClr val="lt2">
                  <a:alpha val="100000"/>
                </a:schemeClr>
              </a:gs>
              <a:gs pos="0">
                <a:schemeClr val="lt1">
                  <a:alpha val="100000"/>
                </a:schemeClr>
              </a:gs>
            </a:gsLst>
            <a:lin ang="0"/>
          </a:gradFill>
          <a:ln/>
        </p:spPr>
      </p:sp>
      <p:sp>
        <p:nvSpPr>
          <p:cNvPr id="4" name="AutoShape 4"/>
          <p:cNvSpPr/>
          <p:nvPr/>
        </p:nvSpPr>
        <p:spPr>
          <a:xfrm>
            <a:off x="1790963" y="1548433"/>
            <a:ext cx="8794488" cy="1552714"/>
          </a:xfrm>
          <a:prstGeom prst="roundRect">
            <a:avLst>
              <a:gd name="adj" fmla="val 10215"/>
            </a:avLst>
          </a:prstGeom>
          <a:gradFill>
            <a:gsLst>
              <a:gs pos="0">
                <a:schemeClr val="lt2">
                  <a:alpha val="100000"/>
                </a:schemeClr>
              </a:gs>
              <a:gs pos="100000">
                <a:schemeClr val="lt1">
                  <a:alpha val="100000"/>
                </a:schemeClr>
              </a:gs>
            </a:gsLst>
            <a:lin ang="0"/>
          </a:gradFill>
          <a:ln/>
        </p:spPr>
      </p:sp>
      <p:sp>
        <p:nvSpPr>
          <p:cNvPr id="5" name="TextBox 5"/>
          <p:cNvSpPr txBox="1"/>
          <p:nvPr/>
        </p:nvSpPr>
        <p:spPr>
          <a:xfrm>
            <a:off x="2578232" y="1926766"/>
            <a:ext cx="7219950" cy="796048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现代的衡阳是一个经济发展迅速、文化底蕴深厚的城市，拥有众多旅游景点和美食特色。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78232" y="3596789"/>
            <a:ext cx="721995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衡阳注重历史文化保护和传承，许多古建筑、古迹得到修缮和保护，成为城市的文化名片。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16675" r="16675"/>
          <a:stretch>
            <a:fillRect/>
          </a:stretch>
        </p:blipFill>
        <p:spPr>
          <a:xfrm>
            <a:off x="1156979" y="1688990"/>
            <a:ext cx="1267968" cy="1267968"/>
          </a:xfrm>
          <a:prstGeom prst="ellipse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82165" y="3348672"/>
            <a:ext cx="1267968" cy="1267968"/>
          </a:xfrm>
          <a:prstGeom prst="ellipse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现代衡阳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78232" y="5251813"/>
            <a:ext cx="721995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同时，衡阳也是一个现代化的城市，拥有完善的交通、教育、医疗等基础设施，为居民提供了良好的生活环境。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 l="16675" r="16675"/>
          <a:stretch>
            <a:fillRect/>
          </a:stretch>
        </p:blipFill>
        <p:spPr>
          <a:xfrm>
            <a:off x="1156979" y="5008354"/>
            <a:ext cx="1267968" cy="1267968"/>
          </a:xfrm>
          <a:prstGeom prst="ellipse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06395" y="2969779"/>
            <a:ext cx="6779209" cy="1362191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1">
            <a:no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45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衡阳旅游景点推荐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563014" y="1906186"/>
            <a:ext cx="5065972" cy="823690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5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2542" r="12542"/>
          <a:stretch>
            <a:fillRect/>
          </a:stretch>
        </p:blipFill>
        <p:spPr>
          <a:xfrm>
            <a:off x="552651" y="1629738"/>
            <a:ext cx="4219249" cy="4219249"/>
          </a:xfrm>
          <a:prstGeom prst="ellipse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16538" y="1567945"/>
            <a:ext cx="60960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77000"/>
              </a:lnSpc>
              <a:spcBef>
                <a:spcPts val="450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南岳衡山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16538" y="2054291"/>
            <a:ext cx="6096000" cy="85231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作为五岳之一的衡山，自然风光秀丽，古木参天，是登山、观景、朝拜的胜地。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44099" y="3218179"/>
            <a:ext cx="60960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77000"/>
              </a:lnSpc>
              <a:spcBef>
                <a:spcPts val="450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湘江风光带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44099" y="3704525"/>
            <a:ext cx="6096000" cy="85231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湘江穿城而过，沿岸风光旖旎，是散步、休闲、观赏夜景的好去处。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71661" y="4868412"/>
            <a:ext cx="60960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77000"/>
              </a:lnSpc>
              <a:spcBef>
                <a:spcPts val="450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蔡伦竹海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71661" y="5354759"/>
            <a:ext cx="6096000" cy="85231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位于衡阳市耒阳市的蔡伦竹海，以连片竹林和优美山水著称，是探秘自然、感受清新的理想之地。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自然景观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963" y="2034175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作为古代四大书院之一，石鼓书院历史悠久，文化底蕴深厚，是感受古代文化氛围的好去处。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4963" y="1575832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衡阳石鼓书院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4963" y="3530045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馆内珍藏大量历史文物，展示了衡阳悠久的历史和丰富的文化底蕴，是了解衡阳历史文化的重要窗口。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963" y="3071702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衡阳市博物馆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4963" y="5118981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作为南岳衡山七十二峰之首，回雁峰不仅自然风光秀美，还承载着厚重的历史文化底蕴。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4963" y="4660638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回雁峰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t="13623" b="13623"/>
          <a:stretch>
            <a:fillRect/>
          </a:stretch>
        </p:blipFill>
        <p:spPr>
          <a:xfrm>
            <a:off x="6738931" y="1450035"/>
            <a:ext cx="4792980" cy="4792980"/>
          </a:xfrm>
          <a:prstGeom prst="ellipse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人文景观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30377" r="30377"/>
          <a:stretch>
            <a:fillRect/>
          </a:stretch>
        </p:blipFill>
        <p:spPr>
          <a:xfrm>
            <a:off x="875314" y="2169726"/>
            <a:ext cx="2050689" cy="39164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11640" r="11640"/>
          <a:stretch>
            <a:fillRect/>
          </a:stretch>
        </p:blipFill>
        <p:spPr>
          <a:xfrm>
            <a:off x="5430980" y="2169726"/>
            <a:ext cx="2050689" cy="39164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l="32525" r="32525"/>
          <a:stretch>
            <a:fillRect/>
          </a:stretch>
        </p:blipFill>
        <p:spPr>
          <a:xfrm>
            <a:off x="3153146" y="1697364"/>
            <a:ext cx="2050689" cy="391643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7851998" y="2723144"/>
            <a:ext cx="3834950" cy="1465716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衡阳菜以香辣著称，如衡阳鱼粉、剁椒鱼头等，让人回味无穷。同时，衡阳的湘菜也颇具特色，值得一试。</a:t>
            </a:r>
            <a:endParaRPr lang="en-US" sz="1100"/>
          </a:p>
        </p:txBody>
      </p:sp>
      <p:sp>
        <p:nvSpPr>
          <p:cNvPr id="6" name="AutoShape 6"/>
          <p:cNvSpPr/>
          <p:nvPr/>
        </p:nvSpPr>
        <p:spPr>
          <a:xfrm>
            <a:off x="7851998" y="2087040"/>
            <a:ext cx="3606165" cy="57578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衡阳特色美食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>
            <a:off x="7851998" y="4826443"/>
            <a:ext cx="3834950" cy="1451935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衡阳市内拥有众多购物中心和商业街，如解放路步行街等，提供丰富的购物选择。此外，衡阳的特产如湘绣、衡山云雾茶等也是不错的购物选择。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7851998" y="4125420"/>
            <a:ext cx="3606329" cy="64069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购物体验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特色美食与购物体验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06C87D-09F7-489C-A904-87DFD2A13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"/>
            <a:ext cx="341947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衡阳 美食 菜谱 农产品 淘宝 网拍 商业摄影 剁辣椒酱_大咖影像-站酷ZCOOL">
            <a:extLst>
              <a:ext uri="{FF2B5EF4-FFF2-40B4-BE49-F238E27FC236}">
                <a16:creationId xmlns:a16="http://schemas.microsoft.com/office/drawing/2014/main" id="{5E895858-1692-4B97-A521-D9FC92898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23850"/>
            <a:ext cx="41910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湘菜经典之剁椒鱼头_腾讯视频">
            <a:extLst>
              <a:ext uri="{FF2B5EF4-FFF2-40B4-BE49-F238E27FC236}">
                <a16:creationId xmlns:a16="http://schemas.microsoft.com/office/drawing/2014/main" id="{D7206A9B-FE3D-40F1-AD41-027B33EDD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867150"/>
            <a:ext cx="5831417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452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287250" cy="685720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36170" y="682396"/>
            <a:ext cx="2884138" cy="823690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75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目录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49260" y="682396"/>
            <a:ext cx="5359177" cy="4587716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203200" lvl="0" indent="-203200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 dirty="0" err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自我介绍</a:t>
            </a:r>
            <a:endParaRPr lang="en-US" sz="240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marL="203200" lvl="0" indent="-203200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endParaRPr lang="en-US" sz="240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marL="203200" lvl="0" indent="-203200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endParaRPr lang="en-US" sz="240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marL="203200" lvl="0" indent="-203200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zh-CN" altLang="en-US" sz="24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我的家乡</a:t>
            </a:r>
            <a:endParaRPr lang="en-US" sz="240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55091" y="2867578"/>
            <a:ext cx="8281818" cy="1045310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defRPr/>
            </a:pPr>
            <a:r>
              <a:rPr lang="en-US" sz="72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THANKS</a:t>
            </a:r>
            <a:endParaRPr lang="en-US"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06395" y="2969779"/>
            <a:ext cx="6779209" cy="1362191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1">
            <a:no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45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自我介绍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563014" y="1906186"/>
            <a:ext cx="5065972" cy="823690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5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91988" y="1845509"/>
            <a:ext cx="4092893" cy="409257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69" y="10800"/>
                </a:moveTo>
                <a:cubicBezTo>
                  <a:pt x="269" y="4983"/>
                  <a:pt x="4983" y="269"/>
                  <a:pt x="10800" y="269"/>
                </a:cubicBezTo>
                <a:cubicBezTo>
                  <a:pt x="16616" y="268"/>
                  <a:pt x="21330" y="4983"/>
                  <a:pt x="21331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lnTo>
                  <a:pt x="269" y="1080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2027" y="2155390"/>
            <a:ext cx="3472815" cy="3472815"/>
          </a:xfrm>
          <a:prstGeom prst="ellipse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097260" y="3180638"/>
            <a:ext cx="5610225" cy="470410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湖南衡阳</a:t>
            </a:r>
            <a:endParaRPr lang="en-US" sz="1500" dirty="0">
              <a:solidFill>
                <a:schemeClr val="dk1">
                  <a:alpha val="10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097260" y="2722499"/>
            <a:ext cx="3280773" cy="56084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100" b="1" dirty="0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地区</a:t>
            </a:r>
            <a:endParaRPr lang="en-US" sz="21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097260" y="4437395"/>
            <a:ext cx="5610225" cy="45662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湖南交通工程学院</a:t>
            </a:r>
            <a:endParaRPr lang="en-US" sz="1500" dirty="0">
              <a:solidFill>
                <a:schemeClr val="dk1">
                  <a:alpha val="10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097260" y="3979255"/>
            <a:ext cx="3280773" cy="56084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100" b="1" dirty="0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学校</a:t>
            </a:r>
            <a:endParaRPr lang="en-US" sz="21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5233189" y="2868543"/>
            <a:ext cx="762000" cy="762000"/>
          </a:xfrm>
          <a:prstGeom prst="ellipse">
            <a:avLst/>
          </a:prstGeom>
          <a:solidFill>
            <a:schemeClr val="lt1">
              <a:alpha val="100000"/>
            </a:schemeClr>
          </a:solidFill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9" name="AutoShape 9"/>
          <p:cNvSpPr/>
          <p:nvPr/>
        </p:nvSpPr>
        <p:spPr>
          <a:xfrm>
            <a:off x="5233189" y="4125300"/>
            <a:ext cx="762000" cy="762000"/>
          </a:xfrm>
          <a:prstGeom prst="ellipse">
            <a:avLst/>
          </a:prstGeom>
          <a:solidFill>
            <a:schemeClr val="lt1">
              <a:alpha val="100000"/>
            </a:schemeClr>
          </a:solidFill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0" name="AutoShape 10"/>
          <p:cNvSpPr/>
          <p:nvPr/>
        </p:nvSpPr>
        <p:spPr>
          <a:xfrm>
            <a:off x="4471189" y="5373364"/>
            <a:ext cx="762000" cy="762000"/>
          </a:xfrm>
          <a:prstGeom prst="ellipse">
            <a:avLst/>
          </a:prstGeom>
          <a:solidFill>
            <a:schemeClr val="lt1">
              <a:alpha val="100000"/>
            </a:schemeClr>
          </a:solidFill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1" name="AutoShape 11"/>
          <p:cNvSpPr/>
          <p:nvPr/>
        </p:nvSpPr>
        <p:spPr>
          <a:xfrm>
            <a:off x="4471189" y="1642200"/>
            <a:ext cx="762000" cy="762000"/>
          </a:xfrm>
          <a:prstGeom prst="ellipse">
            <a:avLst/>
          </a:prstGeom>
          <a:solidFill>
            <a:schemeClr val="lt1">
              <a:alpha val="100000"/>
            </a:schemeClr>
          </a:solidFill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2" name="TextBox 12"/>
          <p:cNvSpPr txBox="1"/>
          <p:nvPr/>
        </p:nvSpPr>
        <p:spPr>
          <a:xfrm>
            <a:off x="4470237" y="1782217"/>
            <a:ext cx="763905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1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32236" y="3008561"/>
            <a:ext cx="763905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1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48581" y="4265317"/>
            <a:ext cx="744855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1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470237" y="5513381"/>
            <a:ext cx="763905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1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18969" y="1989857"/>
            <a:ext cx="5609752" cy="45662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胡涛</a:t>
            </a:r>
            <a:endParaRPr lang="en-US" sz="1500" dirty="0">
              <a:solidFill>
                <a:schemeClr val="dk1">
                  <a:alpha val="10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418969" y="1531718"/>
            <a:ext cx="3280773" cy="56084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100" b="1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姓名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87222" y="5699240"/>
            <a:ext cx="5610225" cy="470410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2108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班</a:t>
            </a:r>
            <a:endParaRPr lang="en-US" sz="1500" dirty="0">
              <a:solidFill>
                <a:schemeClr val="dk1">
                  <a:alpha val="10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387222" y="5241100"/>
            <a:ext cx="3280773" cy="56084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100" b="1" dirty="0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班级</a:t>
            </a:r>
            <a:endParaRPr lang="en-US" sz="21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基本信息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6203747" y="1487175"/>
            <a:ext cx="5238701" cy="463705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82606" y="1947878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76613" y="1547892"/>
            <a:ext cx="4219575" cy="73870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打乒乓球，羽毛球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82606" y="3853326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2606" y="5377103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82631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兴趣爱好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42238" y="1676264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1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13" name="AutoShape 13"/>
          <p:cNvSpPr/>
          <p:nvPr/>
        </p:nvSpPr>
        <p:spPr>
          <a:xfrm>
            <a:off x="647738" y="1597932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1D50CE79-C7D3-4C34-9B6C-8D3D01A844FD}"/>
              </a:ext>
            </a:extLst>
          </p:cNvPr>
          <p:cNvSpPr txBox="1"/>
          <p:nvPr/>
        </p:nvSpPr>
        <p:spPr>
          <a:xfrm>
            <a:off x="1676400" y="795973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1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3" name="AutoShape 14">
            <a:extLst>
              <a:ext uri="{FF2B5EF4-FFF2-40B4-BE49-F238E27FC236}">
                <a16:creationId xmlns:a16="http://schemas.microsoft.com/office/drawing/2014/main" id="{B3881C88-BFED-4E2D-8A87-41DF6024826A}"/>
              </a:ext>
            </a:extLst>
          </p:cNvPr>
          <p:cNvSpPr/>
          <p:nvPr/>
        </p:nvSpPr>
        <p:spPr>
          <a:xfrm>
            <a:off x="1781900" y="667897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808EA8ED-FD35-465E-87DE-8058EF960F67}"/>
              </a:ext>
            </a:extLst>
          </p:cNvPr>
          <p:cNvSpPr txBox="1"/>
          <p:nvPr/>
        </p:nvSpPr>
        <p:spPr>
          <a:xfrm>
            <a:off x="2895600" y="617640"/>
            <a:ext cx="4219575" cy="68888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打游戏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6DE62C-C43D-4182-A535-90DD80DBA4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52600"/>
            <a:ext cx="5715001" cy="28057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20FF4C-C358-49DE-90CD-9EF887356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1" y="1447800"/>
            <a:ext cx="45148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85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7D2A3B-F376-4965-965A-4F7277001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752600"/>
            <a:ext cx="45148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82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06395" y="2969779"/>
            <a:ext cx="6779209" cy="1362191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1">
            <a:no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zh-CN" altLang="en-US" sz="4500" b="1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我的家乡</a:t>
            </a:r>
            <a:endParaRPr lang="en-US" sz="4500" b="1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563014" y="1906186"/>
            <a:ext cx="5065972" cy="823690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5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46091D5-6B9E-4297-8C0E-90959D408870}"/>
              </a:ext>
            </a:extLst>
          </p:cNvPr>
          <p:cNvSpPr txBox="1"/>
          <p:nvPr/>
        </p:nvSpPr>
        <p:spPr>
          <a:xfrm>
            <a:off x="2133600" y="2743200"/>
            <a:ext cx="906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衡阳是衡阳话讲的最多城市，是全国唯一所抗战纪念城市</a:t>
            </a:r>
          </a:p>
        </p:txBody>
      </p:sp>
    </p:spTree>
    <p:extLst>
      <p:ext uri="{BB962C8B-B14F-4D97-AF65-F5344CB8AC3E}">
        <p14:creationId xmlns:p14="http://schemas.microsoft.com/office/powerpoint/2010/main" val="1563994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1C7EBD"/>
      </a:dk1>
      <a:lt1>
        <a:srgbClr val="F4FBFF"/>
      </a:lt1>
      <a:dk2>
        <a:srgbClr val="5CACDF"/>
      </a:dk2>
      <a:lt2>
        <a:srgbClr val="E0F4FF"/>
      </a:lt2>
      <a:accent1>
        <a:srgbClr val="43AEF2"/>
      </a:accent1>
      <a:accent2>
        <a:srgbClr val="64BDF5"/>
      </a:accent2>
      <a:accent3>
        <a:srgbClr val="84CDFA"/>
      </a:accent3>
      <a:accent4>
        <a:srgbClr val="87DDF1"/>
      </a:accent4>
      <a:accent5>
        <a:srgbClr val="7AAED5"/>
      </a:accent5>
      <a:accent6>
        <a:srgbClr val="C7E1F0"/>
      </a:accent6>
      <a:hlink>
        <a:srgbClr val="FF9000"/>
      </a:hlink>
      <a:folHlink>
        <a:srgbClr val="FF9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406</Words>
  <Application>Microsoft Office PowerPoint</Application>
  <PresentationFormat>宽屏</PresentationFormat>
  <Paragraphs>70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Helvetica Neue</vt:lpstr>
      <vt:lpstr>PingFang SC</vt:lpstr>
      <vt:lpstr>微软雅黑</vt:lpstr>
      <vt:lpstr>微软雅黑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 hu</dc:creator>
  <cp:lastModifiedBy>hu hu</cp:lastModifiedBy>
  <cp:revision>10</cp:revision>
  <dcterms:created xsi:type="dcterms:W3CDTF">2006-08-16T00:00:00Z</dcterms:created>
  <dcterms:modified xsi:type="dcterms:W3CDTF">2024-08-04T11:00:47Z</dcterms:modified>
</cp:coreProperties>
</file>